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6" r:id="rId3"/>
    <p:sldId id="263" r:id="rId4"/>
    <p:sldId id="272" r:id="rId5"/>
    <p:sldId id="273" r:id="rId6"/>
    <p:sldId id="274" r:id="rId7"/>
    <p:sldId id="275" r:id="rId8"/>
    <p:sldId id="277" r:id="rId9"/>
    <p:sldId id="276" r:id="rId10"/>
    <p:sldId id="291" r:id="rId11"/>
    <p:sldId id="292" r:id="rId12"/>
    <p:sldId id="278" r:id="rId13"/>
    <p:sldId id="288" r:id="rId14"/>
    <p:sldId id="262" r:id="rId15"/>
    <p:sldId id="266" r:id="rId16"/>
    <p:sldId id="268" r:id="rId17"/>
    <p:sldId id="298" r:id="rId18"/>
    <p:sldId id="299" r:id="rId19"/>
    <p:sldId id="280" r:id="rId20"/>
    <p:sldId id="287" r:id="rId21"/>
    <p:sldId id="267" r:id="rId22"/>
    <p:sldId id="282" r:id="rId23"/>
    <p:sldId id="265" r:id="rId24"/>
    <p:sldId id="297" r:id="rId25"/>
    <p:sldId id="279" r:id="rId26"/>
    <p:sldId id="285" r:id="rId27"/>
    <p:sldId id="289" r:id="rId28"/>
    <p:sldId id="290" r:id="rId29"/>
    <p:sldId id="283" r:id="rId30"/>
    <p:sldId id="293" r:id="rId31"/>
    <p:sldId id="294" r:id="rId32"/>
    <p:sldId id="286" r:id="rId33"/>
    <p:sldId id="295" r:id="rId34"/>
    <p:sldId id="281" r:id="rId35"/>
    <p:sldId id="300" r:id="rId36"/>
  </p:sldIdLst>
  <p:sldSz cx="9144000" cy="6858000" type="screen4x3"/>
  <p:notesSz cx="6858000" cy="9144000"/>
  <p:embeddedFontLst>
    <p:embeddedFont>
      <p:font typeface="Tahoma" pitchFamily="34" charset="0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33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A0C5-B94F-4EC4-8248-763E0140A8A0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C53B-4902-450F-8AD2-CF5492B95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9271-8139-4359-BE2E-9A339D879A6E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AA8B-0FFF-4E29-9D51-29AA249B1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81D9-57FC-41D3-82D7-07C6DBEDD053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2621-95C1-45FA-88F1-206A33C63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FA44-8CD5-44A2-9AA8-0574D06F0DC6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4114-7CF5-4692-ACF2-DDF909B3C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B443-5C45-4540-8C31-F31AA67C3B5D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B638C-8420-403E-B07D-EF8A9D27D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E42E-5FDA-4BCE-BAA6-DD1E151CC0F2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8124-1DB4-4A98-A750-6049FE1AA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CD44-2217-4D03-BAD4-F3448A3F36D9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EF83-0DBA-420D-BFEB-8C5F00C1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CA9B-C813-41BE-ABB8-1F3C85F75B03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FE2E-D5CE-49ED-B9AF-BD1BF68C8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F96E-A384-4AD2-A662-CF998E004C32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8E8B-760B-45E2-9062-F9267FB26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AB75-074A-438A-94AD-84E67071FA8D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60D0-6444-41CA-A9FF-61AF9769B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8B39-F75E-4747-A4C7-8430EBF94933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78E5-68D7-40B2-9954-54873E295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01B080-85CE-4DF1-9EED-261D4C1D5C07}" type="datetimeFigureOut">
              <a:rPr lang="ru-RU"/>
              <a:pPr>
                <a:defRPr/>
              </a:pPr>
              <a:t>21.01.2002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1BEE3-4B21-4F99-8958-B5105EF7E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1.%20&#1057;&#1054;&#1044;&#1045;&#1056;&#1046;&#1040;&#1053;&#1048;&#1045;.pps#-1,2,&#1055;&#1088;&#1077;&#1079;&#1077;&#1085;&#1090;&#1072;&#1094;&#1080;&#1103; PowerPoi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3.png"/><Relationship Id="rId3" Type="http://schemas.openxmlformats.org/officeDocument/2006/relationships/slide" Target="slide7.xml"/><Relationship Id="rId7" Type="http://schemas.openxmlformats.org/officeDocument/2006/relationships/slide" Target="slide22.xml"/><Relationship Id="rId12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33.xml"/><Relationship Id="rId5" Type="http://schemas.openxmlformats.org/officeDocument/2006/relationships/slide" Target="slide15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4.jpeg"/><Relationship Id="rId7" Type="http://schemas.openxmlformats.org/officeDocument/2006/relationships/image" Target="../media/image117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slide" Target="slide2.xml"/><Relationship Id="rId10" Type="http://schemas.openxmlformats.org/officeDocument/2006/relationships/image" Target="../media/image120.jpeg"/><Relationship Id="rId4" Type="http://schemas.openxmlformats.org/officeDocument/2006/relationships/image" Target="../media/image115.jpeg"/><Relationship Id="rId9" Type="http://schemas.openxmlformats.org/officeDocument/2006/relationships/image" Target="../media/image1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40005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ahoma" pitchFamily="34" charset="0"/>
                <a:cs typeface="Tahoma" pitchFamily="34" charset="0"/>
              </a:rPr>
              <a:t>Изделия из теста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00125"/>
            <a:ext cx="2886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7">
            <a:hlinkClick r:id="rId3" action="ppaction://hlinkpres?slideindex=2&amp;slidetitle=Презентация PowerPoint"/>
          </p:cNvPr>
          <p:cNvSpPr>
            <a:spLocks noChangeArrowheads="1"/>
          </p:cNvSpPr>
          <p:nvPr/>
        </p:nvSpPr>
        <p:spPr bwMode="auto">
          <a:xfrm>
            <a:off x="6318250" y="6107113"/>
            <a:ext cx="2605088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ahoma" pitchFamily="34" charset="0"/>
                <a:cs typeface="Tahoma" pitchFamily="34" charset="0"/>
              </a:rPr>
              <a:t>к 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4094163" y="2443163"/>
            <a:ext cx="109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Орехи </a:t>
            </a:r>
          </a:p>
        </p:txBody>
      </p:sp>
      <p:sp>
        <p:nvSpPr>
          <p:cNvPr id="11267" name="TextBox 14"/>
          <p:cNvSpPr txBox="1">
            <a:spLocks noChangeArrowheads="1"/>
          </p:cNvSpPr>
          <p:nvPr/>
        </p:nvSpPr>
        <p:spPr bwMode="auto">
          <a:xfrm>
            <a:off x="1058863" y="5589588"/>
            <a:ext cx="106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Изюм </a:t>
            </a:r>
          </a:p>
        </p:txBody>
      </p:sp>
      <p:sp>
        <p:nvSpPr>
          <p:cNvPr id="11268" name="TextBox 17"/>
          <p:cNvSpPr txBox="1">
            <a:spLocks noChangeArrowheads="1"/>
          </p:cNvSpPr>
          <p:nvPr/>
        </p:nvSpPr>
        <p:spPr bwMode="auto">
          <a:xfrm>
            <a:off x="3681413" y="5589588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Мак </a:t>
            </a:r>
          </a:p>
        </p:txBody>
      </p:sp>
      <p:sp>
        <p:nvSpPr>
          <p:cNvPr id="11269" name="TextBox 18"/>
          <p:cNvSpPr txBox="1">
            <a:spLocks noChangeArrowheads="1"/>
          </p:cNvSpPr>
          <p:nvPr/>
        </p:nvSpPr>
        <p:spPr bwMode="auto">
          <a:xfrm>
            <a:off x="6824663" y="5589588"/>
            <a:ext cx="1395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 Курага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2" cstate="print"/>
          <a:srcRect b="3847"/>
          <a:stretch>
            <a:fillRect/>
          </a:stretch>
        </p:blipFill>
        <p:spPr bwMode="auto">
          <a:xfrm>
            <a:off x="395288" y="571500"/>
            <a:ext cx="24463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3" cstate="print"/>
          <a:srcRect r="-1147" b="3847"/>
          <a:stretch>
            <a:fillRect/>
          </a:stretch>
        </p:blipFill>
        <p:spPr bwMode="auto">
          <a:xfrm>
            <a:off x="3211513" y="571500"/>
            <a:ext cx="28606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71500"/>
            <a:ext cx="23907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038" y="33369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1200" y="3336925"/>
            <a:ext cx="24320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4288" y="3336925"/>
            <a:ext cx="23209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642938" y="357188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  <a:cs typeface="Tahoma" pitchFamily="34" charset="0"/>
              </a:rPr>
              <a:t>Желирующие  вещества, пищевые красители</a:t>
            </a: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642938" y="3500438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Желатин </a:t>
            </a: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857500" y="3500438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Агар 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14438"/>
            <a:ext cx="16843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214438"/>
            <a:ext cx="18208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4857750" y="1714500"/>
            <a:ext cx="4071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Агар – </a:t>
            </a:r>
            <a:r>
              <a:rPr lang="ru-RU" b="1">
                <a:latin typeface="Tahoma" pitchFamily="34" charset="0"/>
                <a:cs typeface="Tahoma" pitchFamily="34" charset="0"/>
              </a:rPr>
              <a:t>растительный клей, вырабатываемый из некоторых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видов морских водорослей.  </a:t>
            </a:r>
          </a:p>
        </p:txBody>
      </p:sp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071938"/>
            <a:ext cx="25034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4071938"/>
            <a:ext cx="34671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2071688" y="6072188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Пищевые красители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2500313" y="20796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  <a:cs typeface="Tahoma" pitchFamily="34" charset="0"/>
              </a:rPr>
              <a:t>Разрыхлители теста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5705475" y="5770563"/>
            <a:ext cx="2170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Пищевая сода </a:t>
            </a:r>
          </a:p>
        </p:txBody>
      </p:sp>
      <p:sp>
        <p:nvSpPr>
          <p:cNvPr id="13316" name="TextBox 14"/>
          <p:cNvSpPr txBox="1">
            <a:spLocks noChangeArrowheads="1"/>
          </p:cNvSpPr>
          <p:nvPr/>
        </p:nvSpPr>
        <p:spPr bwMode="auto">
          <a:xfrm>
            <a:off x="1916113" y="5751513"/>
            <a:ext cx="1370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Дрожжи</a:t>
            </a:r>
          </a:p>
        </p:txBody>
      </p:sp>
      <p:sp>
        <p:nvSpPr>
          <p:cNvPr id="13317" name="TextBox 15"/>
          <p:cNvSpPr txBox="1">
            <a:spLocks noChangeArrowheads="1"/>
          </p:cNvSpPr>
          <p:nvPr/>
        </p:nvSpPr>
        <p:spPr bwMode="auto">
          <a:xfrm>
            <a:off x="500063" y="1000125"/>
            <a:ext cx="8215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Мука с водой дает клейкую массу, которая недостаточно хорошо пропекается и после выпечки становится грубой. Изделия из такого теста плохо усваиваются. Чтобы улучшить качество теста, применяют разрыхлители, придающие ему пористость.  В качестве разрыхлителей используют </a:t>
            </a:r>
            <a:r>
              <a:rPr lang="ru-RU" b="1" u="sng">
                <a:latin typeface="Tahoma" pitchFamily="34" charset="0"/>
                <a:cs typeface="Tahoma" pitchFamily="34" charset="0"/>
              </a:rPr>
              <a:t>дрожжи</a:t>
            </a:r>
            <a:r>
              <a:rPr lang="ru-RU" b="1">
                <a:latin typeface="Tahoma" pitchFamily="34" charset="0"/>
                <a:cs typeface="Tahoma" pitchFamily="34" charset="0"/>
              </a:rPr>
              <a:t> (</a:t>
            </a:r>
            <a:r>
              <a:rPr lang="en-US" b="1">
                <a:latin typeface="Tahoma" pitchFamily="34" charset="0"/>
                <a:cs typeface="Tahoma" pitchFamily="34" charset="0"/>
              </a:rPr>
              <a:t>c</a:t>
            </a:r>
            <a:r>
              <a:rPr lang="ru-RU" b="1">
                <a:latin typeface="Tahoma" pitchFamily="34" charset="0"/>
                <a:cs typeface="Tahoma" pitchFamily="34" charset="0"/>
              </a:rPr>
              <a:t>вежие, сухие) и </a:t>
            </a:r>
            <a:r>
              <a:rPr lang="ru-RU" b="1" u="sng">
                <a:latin typeface="Tahoma" pitchFamily="34" charset="0"/>
                <a:cs typeface="Tahoma" pitchFamily="34" charset="0"/>
              </a:rPr>
              <a:t>пищевую соду. </a:t>
            </a:r>
          </a:p>
          <a:p>
            <a:r>
              <a:rPr lang="ru-RU" b="1" u="sng">
                <a:latin typeface="Tahoma" pitchFamily="34" charset="0"/>
                <a:cs typeface="Tahoma" pitchFamily="34" charset="0"/>
              </a:rPr>
              <a:t>Пищевую соду </a:t>
            </a:r>
            <a:r>
              <a:rPr lang="ru-RU" b="1">
                <a:latin typeface="Tahoma" pitchFamily="34" charset="0"/>
                <a:cs typeface="Tahoma" pitchFamily="34" charset="0"/>
              </a:rPr>
              <a:t>как разрыхлитель всегда используют вместе с кислотой. 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3841750"/>
            <a:ext cx="2144713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113" y="3835400"/>
            <a:ext cx="2146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3533775"/>
            <a:ext cx="13573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1363" y="3819525"/>
            <a:ext cx="15732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85938" y="21431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ahoma" pitchFamily="34" charset="0"/>
                <a:cs typeface="Tahoma" pitchFamily="34" charset="0"/>
              </a:rPr>
              <a:t>Приготовление гашеной соды: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00063" y="857250"/>
            <a:ext cx="8286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Ингредиенты для гашеной соды: </a:t>
            </a:r>
            <a:r>
              <a:rPr lang="ru-RU" b="1">
                <a:latin typeface="Tahoma" pitchFamily="34" charset="0"/>
                <a:cs typeface="Tahoma" pitchFamily="34" charset="0"/>
              </a:rPr>
              <a:t>сода 1 ч.л., пищевая кислота 1 ст.л.</a:t>
            </a:r>
            <a:br>
              <a:rPr lang="ru-RU" b="1">
                <a:latin typeface="Tahoma" pitchFamily="34" charset="0"/>
                <a:cs typeface="Tahoma" pitchFamily="34" charset="0"/>
              </a:rPr>
            </a:br>
            <a:r>
              <a:rPr lang="ru-RU" b="1">
                <a:latin typeface="Tahoma" pitchFamily="34" charset="0"/>
                <a:cs typeface="Tahoma" pitchFamily="34" charset="0"/>
              </a:rPr>
              <a:t>В  ёмкость поместить необходимое количество соды, оно указывается в рецептах и гасится  с помощью пищевых кислот. Можно использовать столовый или яблочный уксус, лимонный сок или уксусную эссенцию. Если используется  уксусная эссенция, то её нужно предварительно развести водой в приблизительно в 10 раз. Сода сначала зашипит, а потом, после гашения, перестанет шипеть. Соду можно добавлять в кондитерское изделие.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4116388"/>
            <a:ext cx="2320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438" y="4124325"/>
            <a:ext cx="230981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люс 9"/>
          <p:cNvSpPr/>
          <p:nvPr/>
        </p:nvSpPr>
        <p:spPr>
          <a:xfrm>
            <a:off x="3455988" y="4838700"/>
            <a:ext cx="357187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5513388" y="4792663"/>
            <a:ext cx="428625" cy="2857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7825" y="4024313"/>
            <a:ext cx="9921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Виды теста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214438"/>
            <a:ext cx="4038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latin typeface="Tahoma" pitchFamily="34" charset="0"/>
                <a:cs typeface="Tahoma" pitchFamily="34" charset="0"/>
              </a:rPr>
              <a:t>Дрожжевое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214438"/>
            <a:ext cx="4038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latin typeface="Tahoma" pitchFamily="34" charset="0"/>
                <a:cs typeface="Tahoma" pitchFamily="34" charset="0"/>
              </a:rPr>
              <a:t>Пресное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38338"/>
            <a:ext cx="2225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857500"/>
            <a:ext cx="19970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4395788"/>
            <a:ext cx="216852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788" y="5062538"/>
            <a:ext cx="1981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3714750"/>
            <a:ext cx="23336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8125" y="5235575"/>
            <a:ext cx="26384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38" y="1928813"/>
            <a:ext cx="16494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9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Дрожжевое тесто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57188" y="928688"/>
            <a:ext cx="8429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>
                <a:latin typeface="Tahoma" pitchFamily="34" charset="0"/>
                <a:cs typeface="Tahoma" pitchFamily="34" charset="0"/>
              </a:rPr>
              <a:t>Дрожжевое тесто </a:t>
            </a:r>
            <a:r>
              <a:rPr lang="ru-RU" sz="2000" b="1">
                <a:latin typeface="Tahoma" pitchFamily="34" charset="0"/>
                <a:cs typeface="Tahoma" pitchFamily="34" charset="0"/>
              </a:rPr>
              <a:t>— готовят из  муки, воды,   дрожжей и используют для приготовления:</a:t>
            </a:r>
            <a:endParaRPr lang="ru-RU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998663"/>
            <a:ext cx="235743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825" y="1997075"/>
            <a:ext cx="23463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790575" y="3806825"/>
            <a:ext cx="1563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Пирожков</a:t>
            </a:r>
          </a:p>
        </p:txBody>
      </p:sp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3944938" y="3816350"/>
            <a:ext cx="130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Пирогов</a:t>
            </a:r>
          </a:p>
        </p:txBody>
      </p: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6937375" y="3816350"/>
            <a:ext cx="1303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Кулебяк</a:t>
            </a:r>
          </a:p>
        </p:txBody>
      </p:sp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700" y="4356100"/>
            <a:ext cx="231616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5400" y="4357688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1022350" y="6165850"/>
            <a:ext cx="110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Пиццы</a:t>
            </a:r>
          </a:p>
        </p:txBody>
      </p:sp>
      <p:sp>
        <p:nvSpPr>
          <p:cNvPr id="16396" name="TextBox 18"/>
          <p:cNvSpPr txBox="1">
            <a:spLocks noChangeArrowheads="1"/>
          </p:cNvSpPr>
          <p:nvPr/>
        </p:nvSpPr>
        <p:spPr bwMode="auto">
          <a:xfrm>
            <a:off x="3973513" y="6151563"/>
            <a:ext cx="12525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Блинов </a:t>
            </a:r>
          </a:p>
        </p:txBody>
      </p:sp>
      <p:sp>
        <p:nvSpPr>
          <p:cNvPr id="16397" name="TextBox 19"/>
          <p:cNvSpPr txBox="1">
            <a:spLocks noChangeArrowheads="1"/>
          </p:cNvSpPr>
          <p:nvPr/>
        </p:nvSpPr>
        <p:spPr bwMode="auto">
          <a:xfrm>
            <a:off x="7004050" y="6083300"/>
            <a:ext cx="1169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Оладий </a:t>
            </a:r>
          </a:p>
        </p:txBody>
      </p:sp>
      <p:pic>
        <p:nvPicPr>
          <p:cNvPr id="163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357688"/>
            <a:ext cx="235426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2000250"/>
            <a:ext cx="24622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214313" y="142875"/>
            <a:ext cx="8715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Существует два способа приготовления  дрожжевого теста:</a:t>
            </a:r>
            <a:endParaRPr lang="ru-RU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71563" y="785813"/>
            <a:ext cx="2857500" cy="13573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Безопарный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412" name="TextBox 37"/>
          <p:cNvSpPr txBox="1">
            <a:spLocks noChangeArrowheads="1"/>
          </p:cNvSpPr>
          <p:nvPr/>
        </p:nvSpPr>
        <p:spPr bwMode="auto">
          <a:xfrm>
            <a:off x="428625" y="2143125"/>
            <a:ext cx="8358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Без опары </a:t>
            </a:r>
            <a:r>
              <a:rPr lang="ru-RU" b="1">
                <a:latin typeface="Tahoma" pitchFamily="34" charset="0"/>
                <a:cs typeface="Tahoma" pitchFamily="34" charset="0"/>
              </a:rPr>
              <a:t>готовят изделия, на которые  идет небольшое количество яиц и жира.</a:t>
            </a:r>
          </a:p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 С применением опары </a:t>
            </a:r>
            <a:r>
              <a:rPr lang="ru-RU" b="1">
                <a:latin typeface="Tahoma" pitchFamily="34" charset="0"/>
                <a:cs typeface="Tahoma" pitchFamily="34" charset="0"/>
              </a:rPr>
              <a:t>готовят  тесто с большим содержанием </a:t>
            </a:r>
          </a:p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сахара, жира, яиц.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533400" y="5803900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В качестве разрыхлителей </a:t>
            </a:r>
            <a:r>
              <a:rPr lang="ru-RU" b="1">
                <a:latin typeface="Tahoma" pitchFamily="34" charset="0"/>
                <a:cs typeface="Tahoma" pitchFamily="34" charset="0"/>
              </a:rPr>
              <a:t>для приготовления дрожжевого теста используют дрожжи и пищевую соду.</a:t>
            </a:r>
            <a:endParaRPr lang="ru-RU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3" y="4013200"/>
            <a:ext cx="22510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4025900"/>
            <a:ext cx="23812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225" y="40116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5000625" y="785813"/>
            <a:ext cx="2857500" cy="13573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Опарный 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4357688" y="1285875"/>
            <a:ext cx="38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И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previousslide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39738" y="3009900"/>
            <a:ext cx="83200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Дрожжи следует растереть с сахаром, развести молоком, подогретым до температуры 24—30°, так как при такой температуре они быстрее всего размножаются. Затем смешать с небольшим количеством подогретой, просеянной муки. Густота опары должна соответствовать густоте сметаны. Посуду с тестом поставить затем в теплое место. Если в опаре быстро наступает брожение, значит дрожжи можно использовать к тесту. Доказательством подъема опары является увеличение ее объема на 100%. 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85938" y="21431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  <a:cs typeface="Tahoma" pitchFamily="34" charset="0"/>
              </a:rPr>
              <a:t>Приготовление опары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857250"/>
            <a:ext cx="20002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868363"/>
            <a:ext cx="19685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857250"/>
            <a:ext cx="19288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857250"/>
            <a:ext cx="203676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57188" y="2714625"/>
            <a:ext cx="83200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Пока опара подходит, следует приготовить все необходимые продукты, то есть разболтать с сахаром яйца, растопить жир, приготовить приправы. Опару, муку, яйца, подогретое молоко, соль, ароматические приправы соединить и перемешать. Тщательно замесить тесто. Замес теста заключается в том, что смешиваются все продукты и в тесто вводится большое количество воздуха, что в значительной степени влияет на пышность теста. К концу замеса постепенно подливают жир, не переставая при том месить. Если тесто становится гладким, блестит, не прилипает ко дну посуды и в нем образуется много пузырьков воздуха, можно прекратить замес. Посуду с тестом накрыть и дать тесту подойти. При подъеме тесто увеличивает свой объем вдвое. 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85938" y="21431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  <a:cs typeface="Tahoma" pitchFamily="34" charset="0"/>
              </a:rPr>
              <a:t>Замес и подъем теста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715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0715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715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10715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Приготовление  дрожжевого опарного теста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20002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286125" y="1285875"/>
            <a:ext cx="5429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На 1 кг теста - 4 стакана муки, 1 стакан воды или молока, 3—4 ст. ложки маргарина, 3 ст. ложки сахара, 1—2 яйца, 1 чайная ложка соли, 30 г дрожжей.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8625" y="2857500"/>
            <a:ext cx="82153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Опарное тесто готовят в два приема.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1. Из муки, молока и дрожжей готовят опару. Для ее замеса молоко (примерно 80% нормы) подогревают до 30°С, затем вливают в него разведенные в небольшом количестве теплого молока или воды и предварительно процеженные дрожжи. Жидкость размешивают и всыпают в нее подготовленную муку (примерно 50% нормы), добавляют немного сахара для подкормки дрожжей и все это размешивают до однородной массы. Из муки, содержащей хорошую эластичную клейковину, опару готовят более жидкую, а из муки со слабой клейковиной — более густую.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После замеса опару ставят в теплое место (25—30° С) на 1,5—3 часа для брожения.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Содержание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4291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2" action="ppaction://hlinksldjump"/>
              </a:rPr>
              <a:t>Инструменты и приспособления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3" action="ppaction://hlinksldjump"/>
              </a:rPr>
              <a:t>Продукты для приготовления мучных изделий 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4" action="ppaction://hlinksldjump"/>
              </a:rPr>
              <a:t>Виды теста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5" action="ppaction://hlinksldjump"/>
              </a:rPr>
              <a:t>Дрожжевое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6" action="ppaction://hlinksldjump"/>
              </a:rPr>
              <a:t>Пресное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7" action="ppaction://hlinksldjump"/>
              </a:rPr>
              <a:t>Бисквитное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8" action="ppaction://hlinksldjump"/>
              </a:rPr>
              <a:t>Слоеное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9" action="ppaction://hlinksldjump"/>
              </a:rPr>
              <a:t>Песочное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10" action="ppaction://hlinksldjump"/>
              </a:rPr>
              <a:t>Заварное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11" action="ppaction://hlinksldjump"/>
              </a:rPr>
              <a:t>Виды начинок для изделий из теста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12" action="ppaction://hlinksldjump"/>
              </a:rPr>
              <a:t>Украшения для изделий из теста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8850" y="2760663"/>
            <a:ext cx="2286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28625" y="428625"/>
            <a:ext cx="8286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2. В готовую опару добавить оставшуюся часть теплого молока, растворенную соль, яйца, сахар, все это размешать, всыпать муку и замешивать тесто до тех пор, пока оно не будет гладким, эластичным и легко отставать от рук и стенок посуды.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3. После этого в тесто ввести растопленное до сметанообразного состояния масло (маргарин, растительное масло ), и вновь продолжать замес до полного соединения масла с тестом. Замешенное тесто слегка посыпать сверху мукой, посуду закрыть крышкой или тканью и поставить в теплое место (25—30° С) на 1,5—2 часа для брожения, после чего несколько раз обмять.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 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Продолжительность брожения опары и теста можно регулировать изменением температурных условий, помещая посуду с тестом в более теплое или прохладное место. 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 4.Улучшить вкус и аромат сладкого дрожжевого теста можно добавлением ароматических веществ (натертой на терке цедры апельсина или лимона, ванильного сахара, ванилина, плодов мелко растертого кардамона и др.).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Пресное  тесто</a:t>
            </a: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500063" y="857250"/>
            <a:ext cx="8215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Пресным</a:t>
            </a:r>
            <a:r>
              <a:rPr lang="ru-RU" b="1">
                <a:latin typeface="Tahoma" pitchFamily="34" charset="0"/>
                <a:cs typeface="Tahoma" pitchFamily="34" charset="0"/>
              </a:rPr>
              <a:t> называют тесто, приготовленное без дрожжей. Это могут быть бисквитное, слоеное, заварное, песочное  и другие виды теста (тесто для пельменей и вареников). </a:t>
            </a:r>
          </a:p>
          <a:p>
            <a:endParaRPr lang="ru-RU" b="1" u="sng">
              <a:latin typeface="Tahoma" pitchFamily="34" charset="0"/>
              <a:cs typeface="Tahoma" pitchFamily="34" charset="0"/>
            </a:endParaRPr>
          </a:p>
          <a:p>
            <a:r>
              <a:rPr lang="ru-RU" b="1" u="sng">
                <a:latin typeface="Tahoma" pitchFamily="34" charset="0"/>
                <a:cs typeface="Tahoma" pitchFamily="34" charset="0"/>
              </a:rPr>
              <a:t>Разрыхлителем</a:t>
            </a:r>
            <a:r>
              <a:rPr lang="ru-RU" b="1">
                <a:latin typeface="Tahoma" pitchFamily="34" charset="0"/>
                <a:cs typeface="Tahoma" pitchFamily="34" charset="0"/>
              </a:rPr>
              <a:t>  для пресного теста служит сода. 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500063" y="2524125"/>
            <a:ext cx="8429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Из пресного теста приготавливают: 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574675" y="4730750"/>
            <a:ext cx="130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Печенье</a:t>
            </a:r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2705100" y="4740275"/>
            <a:ext cx="163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Пирожные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937125" y="4732338"/>
            <a:ext cx="15097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Блинчики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7291388" y="4740275"/>
            <a:ext cx="135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Пряники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3400425" y="5424488"/>
            <a:ext cx="2143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Другие кондитерские изделия</a:t>
            </a:r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3159125"/>
            <a:ext cx="18319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025" y="3149600"/>
            <a:ext cx="20097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400" y="3149600"/>
            <a:ext cx="2149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7538" y="3149600"/>
            <a:ext cx="19685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5186363"/>
            <a:ext cx="192881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7063" y="5197475"/>
            <a:ext cx="2190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188" y="1500188"/>
            <a:ext cx="1370012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9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7"/>
          <p:cNvSpPr txBox="1">
            <a:spLocks noChangeArrowheads="1"/>
          </p:cNvSpPr>
          <p:nvPr/>
        </p:nvSpPr>
        <p:spPr bwMode="auto">
          <a:xfrm>
            <a:off x="357188" y="857250"/>
            <a:ext cx="8429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Бисквитное тесто </a:t>
            </a:r>
            <a:r>
              <a:rPr lang="ru-RU" b="1">
                <a:latin typeface="Tahoma" pitchFamily="34" charset="0"/>
                <a:cs typeface="Tahoma" pitchFamily="34" charset="0"/>
              </a:rPr>
              <a:t>приготавливают без разрыхлителей. Для придания пористой структуры в него вводят  взбитые яйца или яичные белки, которые и являются разрыхлителем. </a:t>
            </a:r>
          </a:p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Приготовить бисквит можно двумя способами: </a:t>
            </a:r>
            <a:r>
              <a:rPr lang="ru-RU" b="1" u="sng">
                <a:latin typeface="Tahoma" pitchFamily="34" charset="0"/>
                <a:cs typeface="Tahoma" pitchFamily="34" charset="0"/>
              </a:rPr>
              <a:t>холодным и теплым.</a:t>
            </a:r>
          </a:p>
          <a:p>
            <a:pPr>
              <a:lnSpc>
                <a:spcPct val="150000"/>
              </a:lnSpc>
            </a:pPr>
            <a:endParaRPr lang="ru-RU" b="1" u="sng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Из бисквитного теста приготавливают:   </a:t>
            </a:r>
            <a:endParaRPr lang="ru-RU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Бисквитное тесто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77888" y="5511800"/>
            <a:ext cx="86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Торт </a:t>
            </a: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3133725" y="5507038"/>
            <a:ext cx="80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Кекс</a:t>
            </a: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4929188" y="5500688"/>
            <a:ext cx="1706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Пирожные </a:t>
            </a: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7450138" y="5502275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Рулет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3646488"/>
            <a:ext cx="201295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3644900"/>
            <a:ext cx="22860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654425"/>
            <a:ext cx="18573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50" y="3638550"/>
            <a:ext cx="20256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0"/>
            <a:ext cx="8501062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Приготовление бисквитного теста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643563" y="928688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Мука - 1 стакан (100 г),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яйца - 4 шт, сахар -1 стакан (180 г).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28625" y="2857500"/>
            <a:ext cx="8215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Бисквит готовится холодным или теплым способом.</a:t>
            </a:r>
          </a:p>
          <a:p>
            <a:r>
              <a:rPr lang="ru-RU" b="1" u="sng">
                <a:latin typeface="Tahoma" pitchFamily="34" charset="0"/>
                <a:cs typeface="Tahoma" pitchFamily="34" charset="0"/>
              </a:rPr>
              <a:t>Холодный способ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Белки отделить от желтков.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Желтки растереть с 0,5 стакана сахара вилкой (можно при помощи стержневого измельчителя).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Ввести в желтки с сахаром просеянную муку (или муку с крахмалом) и перемешать до однородности.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 отдельной миске, при помощи миксера, взбить белки. Сначала взбивать медленно, затем увеличить скорость до максимальной и взбивать до тех пор, пока при наклоне миски белки не будут выливаться из миски.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971550"/>
            <a:ext cx="2286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500" y="950913"/>
            <a:ext cx="23018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357188"/>
            <a:ext cx="8215313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Не прекращая взбивание, небольшими порциями ввести оставшийся сахар (0,5 стакана).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1/3 часть взбитых белков добавить к желткам, смешанным с мукой, и аккуратно перемешать, не круговыми движениями, а поднимая тесто слой за слоем, снизу-вверх.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Ввести оставшиеся белки и также аккуратно перемешать тесто снизу-вверх. </a:t>
            </a:r>
          </a:p>
          <a:p>
            <a:endParaRPr lang="ru-RU" b="1" u="sng">
              <a:latin typeface="Tahoma" pitchFamily="34" charset="0"/>
              <a:cs typeface="Tahoma" pitchFamily="34" charset="0"/>
            </a:endParaRPr>
          </a:p>
          <a:p>
            <a:r>
              <a:rPr lang="ru-RU" b="1" u="sng">
                <a:latin typeface="Tahoma" pitchFamily="34" charset="0"/>
                <a:cs typeface="Tahoma" pitchFamily="34" charset="0"/>
              </a:rPr>
              <a:t>Теплый способ.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Яйца разбить в миску, растереть с сахаром и, взбивая, нагреть на водяной бане до 38-40°С.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Затем снять с бани и продолжать взбивать до тех пор, пока масса не остынет до 20-25 градусов. При этом масса становится густой, светло-желтого цвета.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Во взбитую массу постепенно ввести просеянную муку или муку с крахмалом и осторожно перемешать, чтобы тесто стало однородным.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Аккуратно выложить тесто в смазанную маслом и присыпанную мукой или панировочными сухарями форму.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Выпекать бисквит 25-40 минут в нагретой до ~180-200°C духовке.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7"/>
          <p:cNvSpPr txBox="1">
            <a:spLocks noChangeArrowheads="1"/>
          </p:cNvSpPr>
          <p:nvPr/>
        </p:nvSpPr>
        <p:spPr bwMode="auto">
          <a:xfrm>
            <a:off x="357188" y="785813"/>
            <a:ext cx="8429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Разрыхление этого вида теста достигается благодаря раскатыванию его на очень тонкие слои, отделяемые друг от друга прослойками жира. </a:t>
            </a:r>
          </a:p>
          <a:p>
            <a:pPr>
              <a:lnSpc>
                <a:spcPct val="150000"/>
              </a:lnSpc>
            </a:pP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Слоеное  тесто</a:t>
            </a: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357188" y="2286000"/>
            <a:ext cx="63579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Из слоеного теста приготавливают:   </a:t>
            </a:r>
            <a:endParaRPr lang="ru-RU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14375" y="5143500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Слоеное</a:t>
            </a:r>
          </a:p>
          <a:p>
            <a:r>
              <a:rPr lang="ru-RU" sz="2000" b="1">
                <a:latin typeface="Tahoma" pitchFamily="34" charset="0"/>
                <a:cs typeface="Tahoma" pitchFamily="34" charset="0"/>
              </a:rPr>
              <a:t> печенье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119438" y="5183188"/>
            <a:ext cx="1169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Слойки</a:t>
            </a:r>
          </a:p>
        </p:txBody>
      </p:sp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4951413" y="5175250"/>
            <a:ext cx="1614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Волованы </a:t>
            </a: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7150100" y="5175250"/>
            <a:ext cx="147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Кулебяки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214688"/>
            <a:ext cx="23114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214688"/>
            <a:ext cx="192881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206750"/>
            <a:ext cx="185737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3214688"/>
            <a:ext cx="21621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0" y="0"/>
            <a:ext cx="892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Приготовление слоеного теста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786438" y="857250"/>
            <a:ext cx="3000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Мука 500 гр., сливочное масло (мягкое) 50 гр., соль 1 ч. л., вода 375 мл., уксус 2 ст. л., сливочное масло (охлождёное) 500 гр. </a:t>
            </a:r>
            <a:endParaRPr lang="ru-RU" b="1" u="sng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57250"/>
            <a:ext cx="2643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500063" y="3286125"/>
            <a:ext cx="82153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1. Просеять муку. Добавить мягкое сливочное масло.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2. Добавить соль, воду и уксус. Перемешать всё и замесить густое тесто. Придать ему форму шара, завернуть в прозрачную плёнку и охлаждать 30 мин.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3. Тем временем нарезать ломтиками холодное сливочное масло. положить их рядом друг с другом и раскатать в прямоугольник между двумя слоями прозрачной плёнки.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Раскатать тесто на поверхности, посыпанной мукой, так же в форме прямоугольника, только в 2 раза большего, чем масляный. Положить на тесто сливочное масло. 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857250"/>
            <a:ext cx="247808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00063" y="428625"/>
            <a:ext cx="82153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4. Накрыть тестом масло и раскатать всё в тонкий прямоугольник. После этого сложить его в 3 слоя и снова раскатать в прямоугольник.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5. Второй раз сложить тесто в 3 слоя и охлаждать 10 мин. Затем посыпать небольшим количеством муки и раскатать. Снова сложить и в последний раз раскатать.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6. Предварительно нагреть духовку до температуры 220°С . Придать слоёному тесту желаемую форму. Выпекать на противне, покрытой бумагой для выпекания, в течение 15 мин.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286125"/>
            <a:ext cx="2286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7"/>
          <p:cNvSpPr txBox="1">
            <a:spLocks noChangeArrowheads="1"/>
          </p:cNvSpPr>
          <p:nvPr/>
        </p:nvSpPr>
        <p:spPr bwMode="auto">
          <a:xfrm>
            <a:off x="357188" y="785813"/>
            <a:ext cx="8429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Основной разрыхлитель в песочном тесте – масло. Оно придает тесту рассыпчатость, обволакивает частицы муки и не дает им соединиться.  </a:t>
            </a:r>
          </a:p>
          <a:p>
            <a:pPr>
              <a:lnSpc>
                <a:spcPct val="150000"/>
              </a:lnSpc>
            </a:pP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Песочное   тесто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357188" y="2286000"/>
            <a:ext cx="63579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Из песочного теста приготавливают:   </a:t>
            </a:r>
            <a:endParaRPr lang="ru-RU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36588" y="5873750"/>
            <a:ext cx="130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Печенье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3000375" y="5857875"/>
            <a:ext cx="1006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Сочни</a:t>
            </a:r>
          </a:p>
        </p:txBody>
      </p:sp>
      <p:sp>
        <p:nvSpPr>
          <p:cNvPr id="29703" name="TextBox 14"/>
          <p:cNvSpPr txBox="1">
            <a:spLocks noChangeArrowheads="1"/>
          </p:cNvSpPr>
          <p:nvPr/>
        </p:nvSpPr>
        <p:spPr bwMode="auto">
          <a:xfrm>
            <a:off x="4857750" y="5857875"/>
            <a:ext cx="163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Пирожные</a:t>
            </a:r>
          </a:p>
        </p:txBody>
      </p: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7461250" y="5849938"/>
            <a:ext cx="795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Торт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3865563"/>
            <a:ext cx="210026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3867150"/>
            <a:ext cx="20113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3865563"/>
            <a:ext cx="1935163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475" y="3856038"/>
            <a:ext cx="21066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Box 20"/>
          <p:cNvSpPr txBox="1">
            <a:spLocks noChangeArrowheads="1"/>
          </p:cNvSpPr>
          <p:nvPr/>
        </p:nvSpPr>
        <p:spPr bwMode="auto">
          <a:xfrm>
            <a:off x="6286500" y="3429000"/>
            <a:ext cx="1433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Струдель</a:t>
            </a:r>
          </a:p>
        </p:txBody>
      </p:sp>
      <p:pic>
        <p:nvPicPr>
          <p:cNvPr id="297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1714500"/>
            <a:ext cx="19605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428625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Приготовление песочного  теста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357563" y="1000125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Мука 2 стакана, сахарный песок ½ стакана,  масло или маргарин 200 гр.,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1,5 яйца, щепотка соли.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2284413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28625" y="3214688"/>
            <a:ext cx="82153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Масло, сахар и яйца размешивают в кастрюле или миске деревянной лопаточкой до получения однородной массы. В эту массу всыпают муку и рукой замешивают тесто. Через 1-2 мин. Тесто разделывают. Если оно нагрелось от рук, его надо до разделки охладить.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500563"/>
            <a:ext cx="2647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Инструменты и приспособления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27050" y="1000125"/>
            <a:ext cx="8229600" cy="48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Листы и противни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714500"/>
            <a:ext cx="3048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714500"/>
            <a:ext cx="307181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Содержимое 2"/>
          <p:cNvSpPr txBox="1">
            <a:spLocks/>
          </p:cNvSpPr>
          <p:nvPr/>
        </p:nvSpPr>
        <p:spPr bwMode="auto">
          <a:xfrm>
            <a:off x="500063" y="3571875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ahoma" pitchFamily="34" charset="0"/>
                <a:cs typeface="Tahoma" pitchFamily="34" charset="0"/>
              </a:rPr>
              <a:t>Формы для выпечки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143375"/>
            <a:ext cx="3071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688" y="4143375"/>
            <a:ext cx="267493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7"/>
          <p:cNvSpPr txBox="1">
            <a:spLocks noChangeArrowheads="1"/>
          </p:cNvSpPr>
          <p:nvPr/>
        </p:nvSpPr>
        <p:spPr bwMode="auto">
          <a:xfrm>
            <a:off x="357188" y="785813"/>
            <a:ext cx="8429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Заварное тесто получается путем заваривания муки с водой, маслом и солью и последующего замешивания заварной массы с большим количеством яиц.</a:t>
            </a:r>
          </a:p>
          <a:p>
            <a:pPr>
              <a:lnSpc>
                <a:spcPct val="150000"/>
              </a:lnSpc>
            </a:pP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Заварное тесто</a:t>
            </a:r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357188" y="2286000"/>
            <a:ext cx="6357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Из заварного теста приготавливают:   </a:t>
            </a:r>
            <a:endParaRPr lang="ru-RU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765175" y="5511800"/>
            <a:ext cx="1706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Пирожные 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3784600" y="5514975"/>
            <a:ext cx="138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Печенье </a:t>
            </a:r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6992938" y="5503863"/>
            <a:ext cx="87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Торт 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3228975"/>
            <a:ext cx="22987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225800"/>
            <a:ext cx="223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216275"/>
            <a:ext cx="26479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428625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Приготовление заварного теста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357813" y="857250"/>
            <a:ext cx="3571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Мука 1 стакан, 2/3 стакана воды или молока. масло или маргарин 80 гр., 6 яиц, ¼ ч.ложки  соли.</a:t>
            </a:r>
          </a:p>
          <a:p>
            <a:endParaRPr lang="ru-RU" b="1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00063" y="3000375"/>
            <a:ext cx="8215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1. В кастрюлю наливают молоко  или воду, добавляют соль и масло, размешивают, доводят до кипения и в кипящую смесь постепенно засыпают отмеренную просеянную муку. 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2. На слабом огне быстро перемешивают смесь деревянной лопаточкой до исчезновения комков муки, а затем нагревают в течение 1-2 мин. 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3. Снимают заваренную массу с огня, охлаждают ее до 70-80° С и, помешивая, постепенно добавляют яйца. При этом массу нужно не взбивать, а только перемешивать до получения однородного теста без комочков.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57250"/>
            <a:ext cx="240982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857250"/>
            <a:ext cx="20002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500063" y="428625"/>
            <a:ext cx="82153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Готовое тесто в конце замеса должно представлять собой вязкую массу.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4. Приготовленное тесто,  кладут в бумажный корнетик или отсадочный мешочек с металлической  трубочкой диаметром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10-15 мм. И отсаживают на противень всевозможные фигуры.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857500"/>
            <a:ext cx="40005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88" y="0"/>
            <a:ext cx="7072312" cy="1428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latin typeface="Tahoma" pitchFamily="34" charset="0"/>
                <a:ea typeface="+mj-ea"/>
                <a:cs typeface="Tahoma" pitchFamily="34" charset="0"/>
              </a:rPr>
              <a:t>Виды начинок для </a:t>
            </a:r>
            <a:r>
              <a:rPr lang="ru-RU" sz="3600" b="1" dirty="0">
                <a:latin typeface="Tahoma" pitchFamily="34" charset="0"/>
                <a:cs typeface="Tahoma" pitchFamily="34" charset="0"/>
              </a:rPr>
              <a:t>изделий </a:t>
            </a:r>
          </a:p>
          <a:p>
            <a:pPr algn="ctr">
              <a:defRPr/>
            </a:pPr>
            <a:r>
              <a:rPr lang="ru-RU" sz="3600" b="1" dirty="0">
                <a:latin typeface="Tahoma" pitchFamily="34" charset="0"/>
                <a:cs typeface="Tahoma" pitchFamily="34" charset="0"/>
              </a:rPr>
              <a:t>из теста</a:t>
            </a:r>
            <a:endParaRPr lang="ru-RU" sz="3600" b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687388" y="3289300"/>
            <a:ext cx="140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мяса </a:t>
            </a: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2549525" y="3295650"/>
            <a:ext cx="2103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из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субпродуктов </a:t>
            </a: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4789488" y="3306763"/>
            <a:ext cx="1838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круп,яиц </a:t>
            </a:r>
          </a:p>
        </p:txBody>
      </p:sp>
      <p:sp>
        <p:nvSpPr>
          <p:cNvPr id="34822" name="TextBox 10"/>
          <p:cNvSpPr txBox="1">
            <a:spLocks noChangeArrowheads="1"/>
          </p:cNvSpPr>
          <p:nvPr/>
        </p:nvSpPr>
        <p:spPr bwMode="auto">
          <a:xfrm>
            <a:off x="7046913" y="3276600"/>
            <a:ext cx="1568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грибов </a:t>
            </a:r>
          </a:p>
        </p:txBody>
      </p:sp>
      <p:sp>
        <p:nvSpPr>
          <p:cNvPr id="34823" name="TextBox 12"/>
          <p:cNvSpPr txBox="1">
            <a:spLocks noChangeArrowheads="1"/>
          </p:cNvSpPr>
          <p:nvPr/>
        </p:nvSpPr>
        <p:spPr bwMode="auto">
          <a:xfrm>
            <a:off x="642938" y="6000750"/>
            <a:ext cx="159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овощей</a:t>
            </a:r>
          </a:p>
        </p:txBody>
      </p:sp>
      <p:sp>
        <p:nvSpPr>
          <p:cNvPr id="34824" name="TextBox 16"/>
          <p:cNvSpPr txBox="1">
            <a:spLocks noChangeArrowheads="1"/>
          </p:cNvSpPr>
          <p:nvPr/>
        </p:nvSpPr>
        <p:spPr bwMode="auto">
          <a:xfrm>
            <a:off x="2724150" y="5999163"/>
            <a:ext cx="1611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творога</a:t>
            </a:r>
          </a:p>
        </p:txBody>
      </p:sp>
      <p:sp>
        <p:nvSpPr>
          <p:cNvPr id="34825" name="TextBox 17"/>
          <p:cNvSpPr txBox="1">
            <a:spLocks noChangeArrowheads="1"/>
          </p:cNvSpPr>
          <p:nvPr/>
        </p:nvSpPr>
        <p:spPr bwMode="auto">
          <a:xfrm>
            <a:off x="4857750" y="6038850"/>
            <a:ext cx="1700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фруктов</a:t>
            </a:r>
          </a:p>
        </p:txBody>
      </p:sp>
      <p:sp>
        <p:nvSpPr>
          <p:cNvPr id="34826" name="TextBox 18"/>
          <p:cNvSpPr txBox="1">
            <a:spLocks noChangeArrowheads="1"/>
          </p:cNvSpPr>
          <p:nvPr/>
        </p:nvSpPr>
        <p:spPr bwMode="auto">
          <a:xfrm>
            <a:off x="6867525" y="5978525"/>
            <a:ext cx="2100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из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орехов и мака</a:t>
            </a: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00163"/>
            <a:ext cx="2159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300163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300163"/>
            <a:ext cx="19097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5925" y="1300163"/>
            <a:ext cx="20812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065588"/>
            <a:ext cx="21431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5" y="4071938"/>
            <a:ext cx="19700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4071938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88" y="4071938"/>
            <a:ext cx="1931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625" y="69850"/>
            <a:ext cx="8229600" cy="9286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latin typeface="+mn-lt"/>
              </a:rPr>
              <a:t>Украшения для изделий из теста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71563"/>
            <a:ext cx="20716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613" y="1079500"/>
            <a:ext cx="1390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613" y="11001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717550" y="3094038"/>
            <a:ext cx="170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Марципан  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5343525" y="3082925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Тесто  </a:t>
            </a: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3159125" y="3071813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Фрукты  </a:t>
            </a:r>
          </a:p>
        </p:txBody>
      </p: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561975" y="5703888"/>
            <a:ext cx="19907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Рисовальная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масса  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2946400" y="5707063"/>
            <a:ext cx="183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Штрейзель  </a:t>
            </a:r>
          </a:p>
        </p:txBody>
      </p:sp>
      <p:sp>
        <p:nvSpPr>
          <p:cNvPr id="35851" name="TextBox 16"/>
          <p:cNvSpPr txBox="1">
            <a:spLocks noChangeArrowheads="1"/>
          </p:cNvSpPr>
          <p:nvPr/>
        </p:nvSpPr>
        <p:spPr bwMode="auto">
          <a:xfrm>
            <a:off x="5121275" y="5684838"/>
            <a:ext cx="1646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Карамель  </a:t>
            </a:r>
          </a:p>
        </p:txBody>
      </p:sp>
      <p:sp>
        <p:nvSpPr>
          <p:cNvPr id="35852" name="TextBox 17"/>
          <p:cNvSpPr txBox="1">
            <a:spLocks noChangeArrowheads="1"/>
          </p:cNvSpPr>
          <p:nvPr/>
        </p:nvSpPr>
        <p:spPr bwMode="auto">
          <a:xfrm>
            <a:off x="7189788" y="5676900"/>
            <a:ext cx="149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Шоколад </a:t>
            </a:r>
          </a:p>
        </p:txBody>
      </p:sp>
      <p:sp>
        <p:nvSpPr>
          <p:cNvPr id="35853" name="TextBox 18"/>
          <p:cNvSpPr txBox="1">
            <a:spLocks noChangeArrowheads="1"/>
          </p:cNvSpPr>
          <p:nvPr/>
        </p:nvSpPr>
        <p:spPr bwMode="auto">
          <a:xfrm>
            <a:off x="7078663" y="3079750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Посыпка   </a:t>
            </a:r>
          </a:p>
        </p:txBody>
      </p:sp>
      <p:sp>
        <p:nvSpPr>
          <p:cNvPr id="20" name="Управляющая кнопка: домой 19">
            <a:hlinkClick r:id="rId5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5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9113" y="1089025"/>
            <a:ext cx="19272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50" y="3794125"/>
            <a:ext cx="19907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63" y="3803650"/>
            <a:ext cx="20288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1425" y="3789363"/>
            <a:ext cx="17859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13" y="3783013"/>
            <a:ext cx="174307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944216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678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12763" y="188913"/>
            <a:ext cx="8229600" cy="48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Формы-выемки</a:t>
            </a:r>
          </a:p>
        </p:txBody>
      </p:sp>
      <p:sp>
        <p:nvSpPr>
          <p:cNvPr id="5123" name="Содержимое 2"/>
          <p:cNvSpPr txBox="1">
            <a:spLocks/>
          </p:cNvSpPr>
          <p:nvPr/>
        </p:nvSpPr>
        <p:spPr bwMode="auto">
          <a:xfrm>
            <a:off x="427038" y="332898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Миски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857250"/>
            <a:ext cx="285591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874713"/>
            <a:ext cx="284003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" y="4014788"/>
            <a:ext cx="28543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5763" y="4283075"/>
            <a:ext cx="28575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520700" y="165100"/>
            <a:ext cx="8229600" cy="48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Кондитерские шприцы и отсадочные мешки </a:t>
            </a:r>
          </a:p>
        </p:txBody>
      </p:sp>
      <p:sp>
        <p:nvSpPr>
          <p:cNvPr id="6147" name="Содержимое 2"/>
          <p:cNvSpPr txBox="1">
            <a:spLocks/>
          </p:cNvSpPr>
          <p:nvPr/>
        </p:nvSpPr>
        <p:spPr bwMode="auto">
          <a:xfrm>
            <a:off x="438150" y="3476625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Кухонные доски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952500"/>
            <a:ext cx="17240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928688"/>
            <a:ext cx="1866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942975"/>
            <a:ext cx="25765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6663" y="4214813"/>
            <a:ext cx="2705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0188" y="4214813"/>
            <a:ext cx="22447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33350" y="179388"/>
            <a:ext cx="8786813" cy="9636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Скалки, деревянные ложки, лопаточки и взбивалки, мерный стакан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1" name="Содержимое 2"/>
          <p:cNvSpPr txBox="1">
            <a:spLocks/>
          </p:cNvSpPr>
          <p:nvPr/>
        </p:nvSpPr>
        <p:spPr bwMode="auto">
          <a:xfrm>
            <a:off x="428625" y="3429000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2000" b="1">
              <a:cs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3786188"/>
            <a:ext cx="235108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786188"/>
            <a:ext cx="2070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285875"/>
            <a:ext cx="25733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1285875"/>
            <a:ext cx="42576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3786188"/>
            <a:ext cx="19351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Продукты для приготовления мучных изделий</a:t>
            </a:r>
          </a:p>
        </p:txBody>
      </p:sp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3786188" y="1857375"/>
            <a:ext cx="1006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ahoma" pitchFamily="34" charset="0"/>
                <a:cs typeface="Tahoma" pitchFamily="34" charset="0"/>
              </a:rPr>
              <a:t>Мука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4000500" y="2571750"/>
            <a:ext cx="49291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Пшеничная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Ржаная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Ячменная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Гречневая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Кукурузная (маисовая)</a:t>
            </a:r>
            <a:r>
              <a:rPr lang="ru-RU" sz="2800" b="1"/>
              <a:t> 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86063"/>
            <a:ext cx="34845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923925" y="2592388"/>
            <a:ext cx="17160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Сливочное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масло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-2" r="2779"/>
          <a:stretch>
            <a:fillRect/>
          </a:stretch>
        </p:blipFill>
        <p:spPr bwMode="auto">
          <a:xfrm>
            <a:off x="531813" y="581025"/>
            <a:ext cx="25003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12"/>
          <p:cNvSpPr txBox="1">
            <a:spLocks noChangeArrowheads="1"/>
          </p:cNvSpPr>
          <p:nvPr/>
        </p:nvSpPr>
        <p:spPr bwMode="auto">
          <a:xfrm>
            <a:off x="6948488" y="2592388"/>
            <a:ext cx="947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Яйца</a:t>
            </a:r>
            <a:r>
              <a:rPr lang="ru-RU" sz="2400" b="1"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838" y="571500"/>
            <a:ext cx="24574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6892925" y="5846763"/>
            <a:ext cx="105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Сахар </a:t>
            </a:r>
          </a:p>
        </p:txBody>
      </p:sp>
      <p:sp>
        <p:nvSpPr>
          <p:cNvPr id="9223" name="TextBox 14"/>
          <p:cNvSpPr txBox="1">
            <a:spLocks noChangeArrowheads="1"/>
          </p:cNvSpPr>
          <p:nvPr/>
        </p:nvSpPr>
        <p:spPr bwMode="auto">
          <a:xfrm>
            <a:off x="674688" y="5846763"/>
            <a:ext cx="22145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Поваренная соль </a:t>
            </a: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3" y="3786188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9025" y="3786188"/>
            <a:ext cx="25050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3860800" y="5846763"/>
            <a:ext cx="142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Крахмал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71480"/>
            <a:ext cx="2433168" cy="1833790"/>
          </a:xfrm>
          <a:prstGeom prst="rect">
            <a:avLst/>
          </a:prstGeom>
          <a:blipFill>
            <a:blip r:embed="rId6" cstate="print"/>
            <a:srcRect/>
            <a:stretch>
              <a:fillRect r="-56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0" name="TextBox 16"/>
          <p:cNvSpPr txBox="1">
            <a:spLocks noChangeArrowheads="1"/>
          </p:cNvSpPr>
          <p:nvPr/>
        </p:nvSpPr>
        <p:spPr bwMode="auto">
          <a:xfrm>
            <a:off x="3740150" y="2592388"/>
            <a:ext cx="16684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Молочные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продукты</a:t>
            </a: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2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3786188"/>
            <a:ext cx="243363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725488" y="2668588"/>
            <a:ext cx="1782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Кожура </a:t>
            </a:r>
            <a:br>
              <a:rPr lang="ru-RU" sz="2000" b="1">
                <a:latin typeface="Tahoma" pitchFamily="34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cs typeface="Tahoma" pitchFamily="34" charset="0"/>
              </a:rPr>
              <a:t>цитрусовых</a:t>
            </a:r>
          </a:p>
        </p:txBody>
      </p:sp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3946525" y="2659063"/>
            <a:ext cx="1343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Молотая</a:t>
            </a:r>
            <a:br>
              <a:rPr lang="ru-RU" sz="2000" b="1">
                <a:latin typeface="Tahoma" pitchFamily="34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cs typeface="Tahoma" pitchFamily="34" charset="0"/>
              </a:rPr>
              <a:t> корица</a:t>
            </a:r>
          </a:p>
        </p:txBody>
      </p:sp>
      <p:sp>
        <p:nvSpPr>
          <p:cNvPr id="10244" name="TextBox 13"/>
          <p:cNvSpPr txBox="1">
            <a:spLocks noChangeArrowheads="1"/>
          </p:cNvSpPr>
          <p:nvPr/>
        </p:nvSpPr>
        <p:spPr bwMode="auto">
          <a:xfrm>
            <a:off x="6905625" y="2649538"/>
            <a:ext cx="94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Тмин </a:t>
            </a:r>
          </a:p>
        </p:txBody>
      </p:sp>
      <p:sp>
        <p:nvSpPr>
          <p:cNvPr id="10245" name="TextBox 14"/>
          <p:cNvSpPr txBox="1">
            <a:spLocks noChangeArrowheads="1"/>
          </p:cNvSpPr>
          <p:nvPr/>
        </p:nvSpPr>
        <p:spPr bwMode="auto">
          <a:xfrm>
            <a:off x="1270000" y="5992813"/>
            <a:ext cx="120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Какао </a:t>
            </a:r>
          </a:p>
        </p:txBody>
      </p:sp>
      <p:sp>
        <p:nvSpPr>
          <p:cNvPr id="10246" name="TextBox 17"/>
          <p:cNvSpPr txBox="1">
            <a:spLocks noChangeArrowheads="1"/>
          </p:cNvSpPr>
          <p:nvPr/>
        </p:nvSpPr>
        <p:spPr bwMode="auto">
          <a:xfrm>
            <a:off x="4065588" y="6013450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Шафран</a:t>
            </a:r>
          </a:p>
        </p:txBody>
      </p:sp>
      <p:sp>
        <p:nvSpPr>
          <p:cNvPr id="10247" name="TextBox 18"/>
          <p:cNvSpPr txBox="1">
            <a:spLocks noChangeArrowheads="1"/>
          </p:cNvSpPr>
          <p:nvPr/>
        </p:nvSpPr>
        <p:spPr bwMode="auto">
          <a:xfrm>
            <a:off x="6772275" y="6013450"/>
            <a:ext cx="1395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Ванилин 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541338"/>
            <a:ext cx="222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850" y="527050"/>
            <a:ext cx="2513013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517525"/>
            <a:ext cx="250031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786188"/>
            <a:ext cx="2638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0150" y="3776663"/>
            <a:ext cx="21431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1413" y="3757613"/>
            <a:ext cx="24447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5108a44a1d833aacc1233247ec67bfede9737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1713</Words>
  <Application>Microsoft Office PowerPoint</Application>
  <PresentationFormat>Экран (4:3)</PresentationFormat>
  <Paragraphs>218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Tahoma</vt:lpstr>
      <vt:lpstr>Calibri</vt:lpstr>
      <vt:lpstr>Тема Office</vt:lpstr>
      <vt:lpstr>Изделия из теста</vt:lpstr>
      <vt:lpstr>Содержание</vt:lpstr>
      <vt:lpstr>Инструменты и приспособления</vt:lpstr>
      <vt:lpstr>Презентация PowerPoint</vt:lpstr>
      <vt:lpstr>Презентация PowerPoint</vt:lpstr>
      <vt:lpstr>Презентация PowerPoint</vt:lpstr>
      <vt:lpstr>Продукты для приготовления мучных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теста</vt:lpstr>
      <vt:lpstr>Дрожжевое тесто</vt:lpstr>
      <vt:lpstr>Презентация PowerPoint</vt:lpstr>
      <vt:lpstr>Презентация PowerPoint</vt:lpstr>
      <vt:lpstr>Презентация PowerPoint</vt:lpstr>
      <vt:lpstr>Приготовление  дрожжевого опарного теста</vt:lpstr>
      <vt:lpstr>Презентация PowerPoint</vt:lpstr>
      <vt:lpstr>Пресное  тесто</vt:lpstr>
      <vt:lpstr>Бисквитное тесто</vt:lpstr>
      <vt:lpstr>Презентация PowerPoint</vt:lpstr>
      <vt:lpstr>Презентация PowerPoint</vt:lpstr>
      <vt:lpstr>Слоеное  тесто</vt:lpstr>
      <vt:lpstr>Презентация PowerPoint</vt:lpstr>
      <vt:lpstr>Презентация PowerPoint</vt:lpstr>
      <vt:lpstr>Песочное   тесто</vt:lpstr>
      <vt:lpstr>Презентация PowerPoint</vt:lpstr>
      <vt:lpstr>Заварное тесто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Изделия из теста</dc:title>
  <dc:creator>Пользователь</dc:creator>
  <cp:lastModifiedBy>Пользователь</cp:lastModifiedBy>
  <cp:revision>132</cp:revision>
  <dcterms:created xsi:type="dcterms:W3CDTF">2011-02-09T12:53:29Z</dcterms:created>
  <dcterms:modified xsi:type="dcterms:W3CDTF">2002-01-21T05:35:36Z</dcterms:modified>
</cp:coreProperties>
</file>